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1432" r:id="rId2"/>
    <p:sldId id="1433" r:id="rId3"/>
    <p:sldId id="1434" r:id="rId4"/>
    <p:sldId id="1435" r:id="rId5"/>
    <p:sldId id="1436" r:id="rId6"/>
    <p:sldId id="1437" r:id="rId7"/>
    <p:sldId id="1438" r:id="rId8"/>
    <p:sldId id="1403" r:id="rId9"/>
    <p:sldId id="1404" r:id="rId10"/>
    <p:sldId id="1405" r:id="rId11"/>
    <p:sldId id="1406" r:id="rId12"/>
    <p:sldId id="1407" r:id="rId13"/>
    <p:sldId id="1408" r:id="rId14"/>
    <p:sldId id="1409" r:id="rId15"/>
    <p:sldId id="1410" r:id="rId16"/>
    <p:sldId id="1411" r:id="rId17"/>
    <p:sldId id="1412" r:id="rId18"/>
    <p:sldId id="1413" r:id="rId19"/>
    <p:sldId id="1414" r:id="rId20"/>
    <p:sldId id="1415" r:id="rId21"/>
    <p:sldId id="1416" r:id="rId22"/>
    <p:sldId id="1417" r:id="rId23"/>
    <p:sldId id="1418" r:id="rId24"/>
    <p:sldId id="1419" r:id="rId25"/>
    <p:sldId id="142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3060" autoAdjust="0"/>
  </p:normalViewPr>
  <p:slideViewPr>
    <p:cSldViewPr>
      <p:cViewPr varScale="1">
        <p:scale>
          <a:sx n="68" d="100"/>
          <a:sy n="68" d="100"/>
        </p:scale>
        <p:origin x="-145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F57313-A957-4074-AAB2-8F358C82FADE}" type="datetimeFigureOut">
              <a:rPr lang="en-US" smtClean="0"/>
              <a:t>3/20/2020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042877-5177-412B-9892-90BC8911B374}" type="slidenum">
              <a:rPr lang="en-US" smtClean="0"/>
              <a:t>‹#›</a:t>
            </a:fld>
            <a:endParaRPr lang="en-US" dirty="0"/>
          </a:p>
        </p:txBody>
      </p:sp>
    </p:spTree>
    <p:extLst>
      <p:ext uri="{BB962C8B-B14F-4D97-AF65-F5344CB8AC3E}">
        <p14:creationId xmlns:p14="http://schemas.microsoft.com/office/powerpoint/2010/main" val="1442864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0992C3-C751-4A7F-8D78-1D77C066637E}" type="datetimeFigureOut">
              <a:rPr lang="en-US" smtClean="0"/>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EDE326-A461-4EA9-9C3C-6AA7941B864D}" type="slidenum">
              <a:rPr lang="en-US" smtClean="0"/>
              <a:t>‹#›</a:t>
            </a:fld>
            <a:endParaRPr lang="en-US" dirty="0"/>
          </a:p>
        </p:txBody>
      </p:sp>
    </p:spTree>
    <p:extLst>
      <p:ext uri="{BB962C8B-B14F-4D97-AF65-F5344CB8AC3E}">
        <p14:creationId xmlns:p14="http://schemas.microsoft.com/office/powerpoint/2010/main" val="4171337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0992C3-C751-4A7F-8D78-1D77C066637E}" type="datetimeFigureOut">
              <a:rPr lang="en-US" smtClean="0"/>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EDE326-A461-4EA9-9C3C-6AA7941B864D}" type="slidenum">
              <a:rPr lang="en-US" smtClean="0"/>
              <a:t>‹#›</a:t>
            </a:fld>
            <a:endParaRPr lang="en-US" dirty="0"/>
          </a:p>
        </p:txBody>
      </p:sp>
    </p:spTree>
    <p:extLst>
      <p:ext uri="{BB962C8B-B14F-4D97-AF65-F5344CB8AC3E}">
        <p14:creationId xmlns:p14="http://schemas.microsoft.com/office/powerpoint/2010/main" val="2752193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0992C3-C751-4A7F-8D78-1D77C066637E}" type="datetimeFigureOut">
              <a:rPr lang="en-US" smtClean="0"/>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EDE326-A461-4EA9-9C3C-6AA7941B864D}" type="slidenum">
              <a:rPr lang="en-US" smtClean="0"/>
              <a:t>‹#›</a:t>
            </a:fld>
            <a:endParaRPr lang="en-US" dirty="0"/>
          </a:p>
        </p:txBody>
      </p:sp>
    </p:spTree>
    <p:extLst>
      <p:ext uri="{BB962C8B-B14F-4D97-AF65-F5344CB8AC3E}">
        <p14:creationId xmlns:p14="http://schemas.microsoft.com/office/powerpoint/2010/main" val="2867458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0992C3-C751-4A7F-8D78-1D77C066637E}" type="datetimeFigureOut">
              <a:rPr lang="en-US" smtClean="0"/>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EDE326-A461-4EA9-9C3C-6AA7941B864D}" type="slidenum">
              <a:rPr lang="en-US" smtClean="0"/>
              <a:t>‹#›</a:t>
            </a:fld>
            <a:endParaRPr lang="en-US" dirty="0"/>
          </a:p>
        </p:txBody>
      </p:sp>
    </p:spTree>
    <p:extLst>
      <p:ext uri="{BB962C8B-B14F-4D97-AF65-F5344CB8AC3E}">
        <p14:creationId xmlns:p14="http://schemas.microsoft.com/office/powerpoint/2010/main" val="3949346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0992C3-C751-4A7F-8D78-1D77C066637E}" type="datetimeFigureOut">
              <a:rPr lang="en-US" smtClean="0"/>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EDE326-A461-4EA9-9C3C-6AA7941B864D}" type="slidenum">
              <a:rPr lang="en-US" smtClean="0"/>
              <a:t>‹#›</a:t>
            </a:fld>
            <a:endParaRPr lang="en-US" dirty="0"/>
          </a:p>
        </p:txBody>
      </p:sp>
    </p:spTree>
    <p:extLst>
      <p:ext uri="{BB962C8B-B14F-4D97-AF65-F5344CB8AC3E}">
        <p14:creationId xmlns:p14="http://schemas.microsoft.com/office/powerpoint/2010/main" val="522714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0992C3-C751-4A7F-8D78-1D77C066637E}" type="datetimeFigureOut">
              <a:rPr lang="en-US" smtClean="0"/>
              <a:t>3/20/2020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EDE326-A461-4EA9-9C3C-6AA7941B864D}" type="slidenum">
              <a:rPr lang="en-US" smtClean="0"/>
              <a:t>‹#›</a:t>
            </a:fld>
            <a:endParaRPr lang="en-US" dirty="0"/>
          </a:p>
        </p:txBody>
      </p:sp>
    </p:spTree>
    <p:extLst>
      <p:ext uri="{BB962C8B-B14F-4D97-AF65-F5344CB8AC3E}">
        <p14:creationId xmlns:p14="http://schemas.microsoft.com/office/powerpoint/2010/main" val="1772041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0992C3-C751-4A7F-8D78-1D77C066637E}" type="datetimeFigureOut">
              <a:rPr lang="en-US" smtClean="0"/>
              <a:t>3/20/2020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CEDE326-A461-4EA9-9C3C-6AA7941B864D}" type="slidenum">
              <a:rPr lang="en-US" smtClean="0"/>
              <a:t>‹#›</a:t>
            </a:fld>
            <a:endParaRPr lang="en-US" dirty="0"/>
          </a:p>
        </p:txBody>
      </p:sp>
    </p:spTree>
    <p:extLst>
      <p:ext uri="{BB962C8B-B14F-4D97-AF65-F5344CB8AC3E}">
        <p14:creationId xmlns:p14="http://schemas.microsoft.com/office/powerpoint/2010/main" val="3511306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0992C3-C751-4A7F-8D78-1D77C066637E}" type="datetimeFigureOut">
              <a:rPr lang="en-US" smtClean="0"/>
              <a:t>3/20/2020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CEDE326-A461-4EA9-9C3C-6AA7941B864D}" type="slidenum">
              <a:rPr lang="en-US" smtClean="0"/>
              <a:t>‹#›</a:t>
            </a:fld>
            <a:endParaRPr lang="en-US" dirty="0"/>
          </a:p>
        </p:txBody>
      </p:sp>
    </p:spTree>
    <p:extLst>
      <p:ext uri="{BB962C8B-B14F-4D97-AF65-F5344CB8AC3E}">
        <p14:creationId xmlns:p14="http://schemas.microsoft.com/office/powerpoint/2010/main" val="3297246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0992C3-C751-4A7F-8D78-1D77C066637E}" type="datetimeFigureOut">
              <a:rPr lang="en-US" smtClean="0"/>
              <a:t>3/20/2020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CEDE326-A461-4EA9-9C3C-6AA7941B864D}" type="slidenum">
              <a:rPr lang="en-US" smtClean="0"/>
              <a:t>‹#›</a:t>
            </a:fld>
            <a:endParaRPr lang="en-US" dirty="0"/>
          </a:p>
        </p:txBody>
      </p:sp>
    </p:spTree>
    <p:extLst>
      <p:ext uri="{BB962C8B-B14F-4D97-AF65-F5344CB8AC3E}">
        <p14:creationId xmlns:p14="http://schemas.microsoft.com/office/powerpoint/2010/main" val="2703662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0992C3-C751-4A7F-8D78-1D77C066637E}" type="datetimeFigureOut">
              <a:rPr lang="en-US" smtClean="0"/>
              <a:t>3/20/2020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EDE326-A461-4EA9-9C3C-6AA7941B864D}" type="slidenum">
              <a:rPr lang="en-US" smtClean="0"/>
              <a:t>‹#›</a:t>
            </a:fld>
            <a:endParaRPr lang="en-US" dirty="0"/>
          </a:p>
        </p:txBody>
      </p:sp>
    </p:spTree>
    <p:extLst>
      <p:ext uri="{BB962C8B-B14F-4D97-AF65-F5344CB8AC3E}">
        <p14:creationId xmlns:p14="http://schemas.microsoft.com/office/powerpoint/2010/main" val="1565852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0992C3-C751-4A7F-8D78-1D77C066637E}" type="datetimeFigureOut">
              <a:rPr lang="en-US" smtClean="0"/>
              <a:t>3/20/2020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EDE326-A461-4EA9-9C3C-6AA7941B864D}" type="slidenum">
              <a:rPr lang="en-US" smtClean="0"/>
              <a:t>‹#›</a:t>
            </a:fld>
            <a:endParaRPr lang="en-US" dirty="0"/>
          </a:p>
        </p:txBody>
      </p:sp>
    </p:spTree>
    <p:extLst>
      <p:ext uri="{BB962C8B-B14F-4D97-AF65-F5344CB8AC3E}">
        <p14:creationId xmlns:p14="http://schemas.microsoft.com/office/powerpoint/2010/main" val="3025550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0992C3-C751-4A7F-8D78-1D77C066637E}" type="datetimeFigureOut">
              <a:rPr lang="en-US" smtClean="0"/>
              <a:t>3/20/2020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EDE326-A461-4EA9-9C3C-6AA7941B864D}" type="slidenum">
              <a:rPr lang="en-US" smtClean="0"/>
              <a:t>‹#›</a:t>
            </a:fld>
            <a:endParaRPr lang="en-US" dirty="0"/>
          </a:p>
        </p:txBody>
      </p:sp>
    </p:spTree>
    <p:extLst>
      <p:ext uri="{BB962C8B-B14F-4D97-AF65-F5344CB8AC3E}">
        <p14:creationId xmlns:p14="http://schemas.microsoft.com/office/powerpoint/2010/main" val="199257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rina\Documents\Marketing\Social media\2019-2020\Mar 2020\FB - Covid co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463" y="2014538"/>
            <a:ext cx="7583487" cy="282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822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86400"/>
          </a:xfrm>
        </p:spPr>
        <p:txBody>
          <a:bodyPr>
            <a:normAutofit/>
          </a:bodyPr>
          <a:lstStyle/>
          <a:p>
            <a:pPr marL="0" indent="0" fontAlgn="base">
              <a:buNone/>
            </a:pPr>
            <a:r>
              <a:rPr lang="en-GB" dirty="0" smtClean="0"/>
              <a:t>Does </a:t>
            </a:r>
            <a:r>
              <a:rPr lang="en-GB" dirty="0"/>
              <a:t>treatment with antiepileptic medications </a:t>
            </a:r>
            <a:r>
              <a:rPr lang="en-GB" dirty="0" smtClean="0"/>
              <a:t>increase </a:t>
            </a:r>
            <a:r>
              <a:rPr lang="en-GB" dirty="0"/>
              <a:t>the risk of coronavirus infection</a:t>
            </a:r>
            <a:r>
              <a:rPr lang="en-GB" dirty="0" smtClean="0"/>
              <a:t>?</a:t>
            </a:r>
          </a:p>
          <a:p>
            <a:pPr marL="0" indent="0" fontAlgn="base">
              <a:buNone/>
            </a:pPr>
            <a:endParaRPr lang="en-GB" dirty="0"/>
          </a:p>
          <a:p>
            <a:pPr marL="0" indent="0" fontAlgn="base">
              <a:buNone/>
            </a:pPr>
            <a:r>
              <a:rPr lang="en-GB" dirty="0"/>
              <a:t>There is no evidence of increased risk of coronavirus infection in people taking antiepileptic medications. Therefore, it is important to keep taking your epilepsy medicine as usual throughout any </a:t>
            </a:r>
            <a:r>
              <a:rPr lang="en-GB" dirty="0" smtClean="0"/>
              <a:t>illness, including the current COVID-19 pandemic.</a:t>
            </a:r>
            <a:endParaRPr lang="en-GB" dirty="0"/>
          </a:p>
        </p:txBody>
      </p:sp>
      <p:sp>
        <p:nvSpPr>
          <p:cNvPr id="6" name="Title 1"/>
          <p:cNvSpPr>
            <a:spLocks noGrp="1"/>
          </p:cNvSpPr>
          <p:nvPr>
            <p:ph type="title"/>
          </p:nvPr>
        </p:nvSpPr>
        <p:spPr>
          <a:xfrm>
            <a:off x="457200" y="274638"/>
            <a:ext cx="8229600" cy="715962"/>
          </a:xfrm>
        </p:spPr>
        <p:txBody>
          <a:bodyPr>
            <a:normAutofit fontScale="90000"/>
          </a:bodyPr>
          <a:lstStyle/>
          <a:p>
            <a:r>
              <a:rPr lang="en-US" dirty="0" smtClean="0"/>
              <a:t>SUNDAY</a:t>
            </a:r>
            <a:r>
              <a:rPr lang="en-US" dirty="0"/>
              <a:t>, </a:t>
            </a:r>
            <a:r>
              <a:rPr lang="en-US" dirty="0" smtClean="0"/>
              <a:t>22 MAR 2020</a:t>
            </a:r>
            <a:endParaRPr lang="en-US" dirty="0"/>
          </a:p>
        </p:txBody>
      </p:sp>
    </p:spTree>
    <p:extLst>
      <p:ext uri="{BB962C8B-B14F-4D97-AF65-F5344CB8AC3E}">
        <p14:creationId xmlns:p14="http://schemas.microsoft.com/office/powerpoint/2010/main" val="1162467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dirty="0" smtClean="0"/>
              <a:t>SUNDAY</a:t>
            </a:r>
            <a:r>
              <a:rPr lang="en-US" dirty="0"/>
              <a:t>, </a:t>
            </a:r>
            <a:r>
              <a:rPr lang="en-US" dirty="0" smtClean="0"/>
              <a:t>22 MAR 2020</a:t>
            </a:r>
            <a:endParaRPr lang="en-US" dirty="0"/>
          </a:p>
        </p:txBody>
      </p:sp>
      <p:pic>
        <p:nvPicPr>
          <p:cNvPr id="5122" name="Picture 2" descr="Image result for taking med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898" y="1447800"/>
            <a:ext cx="7620000" cy="508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685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86400"/>
          </a:xfrm>
        </p:spPr>
        <p:txBody>
          <a:bodyPr>
            <a:normAutofit fontScale="70000" lnSpcReduction="20000"/>
          </a:bodyPr>
          <a:lstStyle/>
          <a:p>
            <a:pPr marL="0" indent="0" fontAlgn="base">
              <a:buNone/>
            </a:pPr>
            <a:r>
              <a:rPr lang="en-GB" dirty="0" smtClean="0"/>
              <a:t>What </a:t>
            </a:r>
            <a:r>
              <a:rPr lang="en-GB" dirty="0"/>
              <a:t>should I do to avoid the infection</a:t>
            </a:r>
            <a:r>
              <a:rPr lang="en-GB" dirty="0" smtClean="0"/>
              <a:t>?</a:t>
            </a:r>
          </a:p>
          <a:p>
            <a:pPr marL="0" indent="0" fontAlgn="base">
              <a:buNone/>
            </a:pPr>
            <a:endParaRPr lang="en-GB" dirty="0"/>
          </a:p>
          <a:p>
            <a:pPr marL="0" indent="0" fontAlgn="base">
              <a:buNone/>
            </a:pPr>
            <a:r>
              <a:rPr lang="en-GB" dirty="0"/>
              <a:t>There are a number of measures that might help in reducing the risk of </a:t>
            </a:r>
            <a:r>
              <a:rPr lang="en-GB" dirty="0" smtClean="0"/>
              <a:t>infection:</a:t>
            </a:r>
          </a:p>
          <a:p>
            <a:pPr marL="0" indent="0" fontAlgn="base">
              <a:buNone/>
            </a:pPr>
            <a:r>
              <a:rPr lang="en-GB" dirty="0" smtClean="0"/>
              <a:t>1. Avoid </a:t>
            </a:r>
            <a:r>
              <a:rPr lang="en-GB" dirty="0"/>
              <a:t>close contact with people who are </a:t>
            </a:r>
            <a:r>
              <a:rPr lang="en-GB" dirty="0" smtClean="0"/>
              <a:t>unwell, especially if they have flu symptoms.</a:t>
            </a:r>
          </a:p>
          <a:p>
            <a:pPr marL="0" indent="0" fontAlgn="base">
              <a:buNone/>
            </a:pPr>
            <a:r>
              <a:rPr lang="en-GB" dirty="0" smtClean="0"/>
              <a:t>2. Wash your hands </a:t>
            </a:r>
            <a:r>
              <a:rPr lang="en-GB" dirty="0"/>
              <a:t>with soap and </a:t>
            </a:r>
            <a:r>
              <a:rPr lang="en-GB" dirty="0" smtClean="0"/>
              <a:t>water </a:t>
            </a:r>
            <a:r>
              <a:rPr lang="en-GB" dirty="0"/>
              <a:t>or use </a:t>
            </a:r>
            <a:r>
              <a:rPr lang="en-GB" dirty="0" smtClean="0"/>
              <a:t>hand sanitizer often</a:t>
            </a:r>
            <a:r>
              <a:rPr lang="en-GB" dirty="0"/>
              <a:t>, especially after using public transport and at any time before </a:t>
            </a:r>
            <a:r>
              <a:rPr lang="en-GB" dirty="0" smtClean="0"/>
              <a:t>eating.</a:t>
            </a:r>
          </a:p>
          <a:p>
            <a:pPr marL="0" indent="0" fontAlgn="base">
              <a:buNone/>
            </a:pPr>
            <a:r>
              <a:rPr lang="en-GB" dirty="0" smtClean="0"/>
              <a:t>3. Cover your </a:t>
            </a:r>
            <a:r>
              <a:rPr lang="en-GB" dirty="0"/>
              <a:t>mouth and nose when coughing or sneezing with a tissue or a </a:t>
            </a:r>
            <a:r>
              <a:rPr lang="en-GB" dirty="0" smtClean="0"/>
              <a:t>sleeve.</a:t>
            </a:r>
          </a:p>
          <a:p>
            <a:pPr marL="0" indent="0" fontAlgn="base">
              <a:buNone/>
            </a:pPr>
            <a:r>
              <a:rPr lang="en-GB" dirty="0" smtClean="0"/>
              <a:t>4. Try </a:t>
            </a:r>
            <a:r>
              <a:rPr lang="en-GB" dirty="0"/>
              <a:t>to avoid touching your eyes, nose or mouth if your hands are </a:t>
            </a:r>
            <a:r>
              <a:rPr lang="en-GB" dirty="0" smtClean="0"/>
              <a:t>unclean.</a:t>
            </a:r>
          </a:p>
          <a:p>
            <a:pPr marL="0" indent="0" fontAlgn="base">
              <a:buNone/>
            </a:pPr>
            <a:r>
              <a:rPr lang="en-GB" dirty="0" smtClean="0"/>
              <a:t>5. Try </a:t>
            </a:r>
            <a:r>
              <a:rPr lang="en-GB" dirty="0"/>
              <a:t>to keep healthy by following a nutritious diet and taking gentle </a:t>
            </a:r>
            <a:r>
              <a:rPr lang="en-GB" dirty="0" smtClean="0"/>
              <a:t>exercise.</a:t>
            </a:r>
          </a:p>
          <a:p>
            <a:pPr marL="0" indent="0" fontAlgn="base">
              <a:buNone/>
            </a:pPr>
            <a:r>
              <a:rPr lang="en-GB" dirty="0" smtClean="0"/>
              <a:t>6. Keep </a:t>
            </a:r>
            <a:r>
              <a:rPr lang="en-GB" dirty="0"/>
              <a:t>your home well ventilated by keeping the window </a:t>
            </a:r>
            <a:r>
              <a:rPr lang="en-GB" dirty="0" smtClean="0"/>
              <a:t>open.</a:t>
            </a:r>
            <a:endParaRPr lang="en-GB" dirty="0"/>
          </a:p>
        </p:txBody>
      </p:sp>
      <p:sp>
        <p:nvSpPr>
          <p:cNvPr id="6" name="Title 1"/>
          <p:cNvSpPr>
            <a:spLocks noGrp="1"/>
          </p:cNvSpPr>
          <p:nvPr>
            <p:ph type="title"/>
          </p:nvPr>
        </p:nvSpPr>
        <p:spPr>
          <a:xfrm>
            <a:off x="457200" y="274638"/>
            <a:ext cx="8229600" cy="715962"/>
          </a:xfrm>
        </p:spPr>
        <p:txBody>
          <a:bodyPr>
            <a:normAutofit fontScale="90000"/>
          </a:bodyPr>
          <a:lstStyle/>
          <a:p>
            <a:r>
              <a:rPr lang="en-US" dirty="0" smtClean="0"/>
              <a:t>MONDAY</a:t>
            </a:r>
            <a:r>
              <a:rPr lang="en-US" dirty="0"/>
              <a:t>, </a:t>
            </a:r>
            <a:r>
              <a:rPr lang="en-US" dirty="0" smtClean="0"/>
              <a:t>23 MAR 2020 (a)</a:t>
            </a:r>
            <a:endParaRPr lang="en-US" dirty="0"/>
          </a:p>
        </p:txBody>
      </p:sp>
    </p:spTree>
    <p:extLst>
      <p:ext uri="{BB962C8B-B14F-4D97-AF65-F5344CB8AC3E}">
        <p14:creationId xmlns:p14="http://schemas.microsoft.com/office/powerpoint/2010/main" val="2536010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dirty="0" smtClean="0"/>
              <a:t>MONDAY</a:t>
            </a:r>
            <a:r>
              <a:rPr lang="en-US" dirty="0"/>
              <a:t>, </a:t>
            </a:r>
            <a:r>
              <a:rPr lang="en-US" dirty="0" smtClean="0"/>
              <a:t>23 MAR 2020 (a)</a:t>
            </a:r>
            <a:endParaRPr lang="en-US" dirty="0"/>
          </a:p>
        </p:txBody>
      </p:sp>
      <p:pic>
        <p:nvPicPr>
          <p:cNvPr id="6148" name="Picture 4" descr="C:\Users\Marina\Documents\Marketing\Social media\2019-2020\Mar 2020\Corona\23 Ma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8174" y="1828800"/>
            <a:ext cx="6776626" cy="4373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82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86400"/>
          </a:xfrm>
        </p:spPr>
        <p:txBody>
          <a:bodyPr>
            <a:normAutofit fontScale="70000" lnSpcReduction="20000"/>
          </a:bodyPr>
          <a:lstStyle/>
          <a:p>
            <a:pPr marL="0" indent="0" fontAlgn="base">
              <a:buNone/>
            </a:pPr>
            <a:r>
              <a:rPr lang="en-GB" dirty="0" smtClean="0"/>
              <a:t>What </a:t>
            </a:r>
            <a:r>
              <a:rPr lang="en-GB" dirty="0"/>
              <a:t>should I do if I have symptoms</a:t>
            </a:r>
            <a:r>
              <a:rPr lang="en-GB" dirty="0" smtClean="0"/>
              <a:t>?</a:t>
            </a:r>
          </a:p>
          <a:p>
            <a:pPr marL="0" indent="0" fontAlgn="base">
              <a:buNone/>
            </a:pPr>
            <a:endParaRPr lang="en-GB" dirty="0" smtClean="0"/>
          </a:p>
          <a:p>
            <a:pPr marL="0" indent="0" fontAlgn="base">
              <a:buNone/>
            </a:pPr>
            <a:r>
              <a:rPr lang="en-GB" dirty="0" smtClean="0"/>
              <a:t>Call the COVID-19 hotline established by the Department of Health:  </a:t>
            </a:r>
            <a:r>
              <a:rPr lang="en-ZA" dirty="0"/>
              <a:t>0800 029 </a:t>
            </a:r>
            <a:r>
              <a:rPr lang="en-ZA" dirty="0" smtClean="0"/>
              <a:t>999.</a:t>
            </a:r>
            <a:endParaRPr lang="en-GB" dirty="0" smtClean="0"/>
          </a:p>
          <a:p>
            <a:pPr marL="0" indent="0" fontAlgn="base">
              <a:buNone/>
            </a:pPr>
            <a:endParaRPr lang="en-GB" dirty="0"/>
          </a:p>
          <a:p>
            <a:pPr marL="0" indent="0" fontAlgn="base">
              <a:buNone/>
            </a:pPr>
            <a:r>
              <a:rPr lang="en-GB" dirty="0" smtClean="0"/>
              <a:t>Stay </a:t>
            </a:r>
            <a:r>
              <a:rPr lang="en-GB" dirty="0"/>
              <a:t>at home for </a:t>
            </a:r>
            <a:r>
              <a:rPr lang="en-GB" dirty="0" smtClean="0"/>
              <a:t>seven </a:t>
            </a:r>
            <a:r>
              <a:rPr lang="en-GB" dirty="0"/>
              <a:t>days if you have either a high </a:t>
            </a:r>
            <a:r>
              <a:rPr lang="en-GB" dirty="0" smtClean="0"/>
              <a:t>temperature </a:t>
            </a:r>
            <a:r>
              <a:rPr lang="en-GB" dirty="0"/>
              <a:t>or a new persistent cough and you live alone. </a:t>
            </a:r>
            <a:r>
              <a:rPr lang="en-GB" dirty="0" smtClean="0"/>
              <a:t> If </a:t>
            </a:r>
            <a:r>
              <a:rPr lang="en-GB" dirty="0"/>
              <a:t>you live with others and </a:t>
            </a:r>
            <a:r>
              <a:rPr lang="en-GB" dirty="0" smtClean="0"/>
              <a:t>you </a:t>
            </a:r>
            <a:r>
              <a:rPr lang="en-GB" dirty="0"/>
              <a:t>or one of </a:t>
            </a:r>
            <a:r>
              <a:rPr lang="en-GB" dirty="0" smtClean="0"/>
              <a:t>them </a:t>
            </a:r>
            <a:r>
              <a:rPr lang="en-GB" dirty="0"/>
              <a:t>have </a:t>
            </a:r>
            <a:r>
              <a:rPr lang="en-GB" dirty="0" smtClean="0"/>
              <a:t>symptoms the </a:t>
            </a:r>
            <a:r>
              <a:rPr lang="en-GB" dirty="0"/>
              <a:t>whole household must stay at home and not leave the house for 14 days. </a:t>
            </a:r>
            <a:r>
              <a:rPr lang="en-GB" dirty="0" smtClean="0"/>
              <a:t> This </a:t>
            </a:r>
            <a:r>
              <a:rPr lang="en-GB" dirty="0"/>
              <a:t>will help protect others in the community while people are infectious</a:t>
            </a:r>
            <a:r>
              <a:rPr lang="en-GB" dirty="0" smtClean="0"/>
              <a:t>.</a:t>
            </a:r>
          </a:p>
          <a:p>
            <a:pPr marL="0" indent="0" fontAlgn="base">
              <a:buNone/>
            </a:pPr>
            <a:endParaRPr lang="en-GB" dirty="0"/>
          </a:p>
          <a:p>
            <a:pPr marL="0" indent="0" fontAlgn="base">
              <a:buNone/>
            </a:pPr>
            <a:r>
              <a:rPr lang="en-GB" dirty="0" smtClean="0"/>
              <a:t>Most </a:t>
            </a:r>
            <a:r>
              <a:rPr lang="en-GB" dirty="0"/>
              <a:t>cold medicines that you might consider for symptom relief (typically paracetamol to control fever or muscle aches) are fine.  But take advice before using products containing diphenhydramine (such as Benadryl). </a:t>
            </a:r>
            <a:r>
              <a:rPr lang="en-GB" dirty="0" smtClean="0"/>
              <a:t> Check </a:t>
            </a:r>
            <a:r>
              <a:rPr lang="en-GB" dirty="0"/>
              <a:t>the label before purchasing any </a:t>
            </a:r>
            <a:r>
              <a:rPr lang="en-GB" dirty="0" smtClean="0"/>
              <a:t>products and discuss interaction with your epilepsy medication.</a:t>
            </a:r>
            <a:endParaRPr lang="en-GB" dirty="0"/>
          </a:p>
        </p:txBody>
      </p:sp>
      <p:sp>
        <p:nvSpPr>
          <p:cNvPr id="6" name="Title 1"/>
          <p:cNvSpPr>
            <a:spLocks noGrp="1"/>
          </p:cNvSpPr>
          <p:nvPr>
            <p:ph type="title"/>
          </p:nvPr>
        </p:nvSpPr>
        <p:spPr>
          <a:xfrm>
            <a:off x="457200" y="274638"/>
            <a:ext cx="8229600" cy="715962"/>
          </a:xfrm>
        </p:spPr>
        <p:txBody>
          <a:bodyPr>
            <a:normAutofit fontScale="90000"/>
          </a:bodyPr>
          <a:lstStyle/>
          <a:p>
            <a:r>
              <a:rPr lang="en-US" dirty="0" smtClean="0"/>
              <a:t>TUESDAY</a:t>
            </a:r>
            <a:r>
              <a:rPr lang="en-US" dirty="0"/>
              <a:t>, </a:t>
            </a:r>
            <a:r>
              <a:rPr lang="en-US" dirty="0" smtClean="0"/>
              <a:t>24 MAR 2020 (a)</a:t>
            </a:r>
            <a:endParaRPr lang="en-US" dirty="0"/>
          </a:p>
        </p:txBody>
      </p:sp>
    </p:spTree>
    <p:extLst>
      <p:ext uri="{BB962C8B-B14F-4D97-AF65-F5344CB8AC3E}">
        <p14:creationId xmlns:p14="http://schemas.microsoft.com/office/powerpoint/2010/main" val="1358477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dirty="0" smtClean="0"/>
              <a:t>TUESDAY</a:t>
            </a:r>
            <a:r>
              <a:rPr lang="en-US" dirty="0"/>
              <a:t>, </a:t>
            </a:r>
            <a:r>
              <a:rPr lang="en-US" dirty="0" smtClean="0"/>
              <a:t>24 MAR 2020 (a)</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351670"/>
            <a:ext cx="5147567" cy="530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121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86400"/>
          </a:xfrm>
        </p:spPr>
        <p:txBody>
          <a:bodyPr>
            <a:normAutofit/>
          </a:bodyPr>
          <a:lstStyle/>
          <a:p>
            <a:pPr marL="0" indent="0" fontAlgn="base">
              <a:buNone/>
            </a:pPr>
            <a:r>
              <a:rPr lang="en-GB" dirty="0" smtClean="0"/>
              <a:t>Will </a:t>
            </a:r>
            <a:r>
              <a:rPr lang="en-GB" dirty="0"/>
              <a:t>people with epilepsy be more severely affected by coronavirus</a:t>
            </a:r>
            <a:r>
              <a:rPr lang="en-GB" dirty="0" smtClean="0"/>
              <a:t>?</a:t>
            </a:r>
          </a:p>
          <a:p>
            <a:pPr marL="0" indent="0" fontAlgn="base">
              <a:buNone/>
            </a:pPr>
            <a:endParaRPr lang="en-GB" dirty="0"/>
          </a:p>
          <a:p>
            <a:pPr marL="0" indent="0" fontAlgn="base">
              <a:buNone/>
            </a:pPr>
            <a:r>
              <a:rPr lang="en-GB" dirty="0"/>
              <a:t>For most people, coronavirus causes mild </a:t>
            </a:r>
            <a:r>
              <a:rPr lang="en-GB" dirty="0" smtClean="0"/>
              <a:t>symptoms </a:t>
            </a:r>
            <a:r>
              <a:rPr lang="en-GB" dirty="0"/>
              <a:t>and they recover quickly after a few days. </a:t>
            </a:r>
            <a:r>
              <a:rPr lang="en-GB" dirty="0" smtClean="0"/>
              <a:t> Currently </a:t>
            </a:r>
            <a:r>
              <a:rPr lang="en-GB" dirty="0"/>
              <a:t>there is no information to say that people with epilepsy are more severely affected than people without health conditions</a:t>
            </a:r>
            <a:r>
              <a:rPr lang="en-GB" dirty="0" smtClean="0"/>
              <a:t>.</a:t>
            </a:r>
            <a:endParaRPr lang="en-GB" dirty="0"/>
          </a:p>
        </p:txBody>
      </p:sp>
      <p:sp>
        <p:nvSpPr>
          <p:cNvPr id="6" name="Title 1"/>
          <p:cNvSpPr>
            <a:spLocks noGrp="1"/>
          </p:cNvSpPr>
          <p:nvPr>
            <p:ph type="title"/>
          </p:nvPr>
        </p:nvSpPr>
        <p:spPr>
          <a:xfrm>
            <a:off x="457200" y="274638"/>
            <a:ext cx="8229600" cy="715962"/>
          </a:xfrm>
        </p:spPr>
        <p:txBody>
          <a:bodyPr>
            <a:normAutofit fontScale="90000"/>
          </a:bodyPr>
          <a:lstStyle/>
          <a:p>
            <a:r>
              <a:rPr lang="en-US" dirty="0" smtClean="0"/>
              <a:t>WEDNESDAY</a:t>
            </a:r>
            <a:r>
              <a:rPr lang="en-US" dirty="0"/>
              <a:t>, </a:t>
            </a:r>
            <a:r>
              <a:rPr lang="en-US" dirty="0" smtClean="0"/>
              <a:t>25 MAR 2020 (a)</a:t>
            </a:r>
            <a:endParaRPr lang="en-US" dirty="0"/>
          </a:p>
        </p:txBody>
      </p:sp>
    </p:spTree>
    <p:extLst>
      <p:ext uri="{BB962C8B-B14F-4D97-AF65-F5344CB8AC3E}">
        <p14:creationId xmlns:p14="http://schemas.microsoft.com/office/powerpoint/2010/main" val="1575306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dirty="0" smtClean="0"/>
              <a:t>WEDNESDAY</a:t>
            </a:r>
            <a:r>
              <a:rPr lang="en-US" dirty="0"/>
              <a:t>, </a:t>
            </a:r>
            <a:r>
              <a:rPr lang="en-US" dirty="0" smtClean="0"/>
              <a:t>25 MAR 2020 (a)</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28774"/>
            <a:ext cx="7168545" cy="431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7876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86400"/>
          </a:xfrm>
        </p:spPr>
        <p:txBody>
          <a:bodyPr>
            <a:normAutofit/>
          </a:bodyPr>
          <a:lstStyle/>
          <a:p>
            <a:pPr marL="0" indent="0" fontAlgn="base">
              <a:buNone/>
            </a:pPr>
            <a:r>
              <a:rPr lang="en-GB" dirty="0" smtClean="0"/>
              <a:t>If </a:t>
            </a:r>
            <a:r>
              <a:rPr lang="en-GB" dirty="0"/>
              <a:t>I </a:t>
            </a:r>
            <a:r>
              <a:rPr lang="en-GB" dirty="0" smtClean="0"/>
              <a:t>get COVID-19 could </a:t>
            </a:r>
            <a:r>
              <a:rPr lang="en-GB" dirty="0"/>
              <a:t>it trigger a seizure</a:t>
            </a:r>
            <a:r>
              <a:rPr lang="en-GB" dirty="0" smtClean="0"/>
              <a:t>?</a:t>
            </a:r>
          </a:p>
          <a:p>
            <a:pPr marL="0" indent="0" fontAlgn="base">
              <a:buNone/>
            </a:pPr>
            <a:endParaRPr lang="en-GB" dirty="0"/>
          </a:p>
          <a:p>
            <a:pPr marL="0" indent="0" fontAlgn="base">
              <a:buNone/>
            </a:pPr>
            <a:r>
              <a:rPr lang="en-GB" dirty="0"/>
              <a:t>There is no information about coronavirus triggering seizures in people with epilepsy. However, infections, fever (particularly in children), sleep deprivation and in general being unwell can trigger seizures in some people with </a:t>
            </a:r>
            <a:r>
              <a:rPr lang="en-GB"/>
              <a:t>epilepsy</a:t>
            </a:r>
            <a:r>
              <a:rPr lang="en-GB" smtClean="0"/>
              <a:t>.</a:t>
            </a:r>
            <a:endParaRPr lang="en-GB" dirty="0" smtClean="0"/>
          </a:p>
        </p:txBody>
      </p:sp>
      <p:sp>
        <p:nvSpPr>
          <p:cNvPr id="6" name="Title 1"/>
          <p:cNvSpPr>
            <a:spLocks noGrp="1"/>
          </p:cNvSpPr>
          <p:nvPr>
            <p:ph type="title"/>
          </p:nvPr>
        </p:nvSpPr>
        <p:spPr>
          <a:xfrm>
            <a:off x="457200" y="274638"/>
            <a:ext cx="8229600" cy="715962"/>
          </a:xfrm>
        </p:spPr>
        <p:txBody>
          <a:bodyPr>
            <a:normAutofit fontScale="90000"/>
          </a:bodyPr>
          <a:lstStyle/>
          <a:p>
            <a:r>
              <a:rPr lang="en-US" dirty="0" smtClean="0"/>
              <a:t>THURSDAY</a:t>
            </a:r>
            <a:r>
              <a:rPr lang="en-US" dirty="0"/>
              <a:t>, </a:t>
            </a:r>
            <a:r>
              <a:rPr lang="en-US" dirty="0" smtClean="0"/>
              <a:t>26 MAR 2020 (a)</a:t>
            </a:r>
            <a:endParaRPr lang="en-US" dirty="0"/>
          </a:p>
        </p:txBody>
      </p:sp>
    </p:spTree>
    <p:extLst>
      <p:ext uri="{BB962C8B-B14F-4D97-AF65-F5344CB8AC3E}">
        <p14:creationId xmlns:p14="http://schemas.microsoft.com/office/powerpoint/2010/main" val="105582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dirty="0" smtClean="0"/>
              <a:t>THURSDAY</a:t>
            </a:r>
            <a:r>
              <a:rPr lang="en-US" dirty="0"/>
              <a:t>, </a:t>
            </a:r>
            <a:r>
              <a:rPr lang="en-US" dirty="0" smtClean="0"/>
              <a:t>26 MAR 2020 (a)</a:t>
            </a:r>
            <a:endParaRPr lang="en-US" dirty="0"/>
          </a:p>
        </p:txBody>
      </p:sp>
      <p:pic>
        <p:nvPicPr>
          <p:cNvPr id="9218" name="Picture 2" descr="C:\Users\Marina\Documents\Marketing\Social media\2019-2020\Mar 2020\Corona\26 Ma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6513" y="1295400"/>
            <a:ext cx="3990975" cy="5056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371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86400"/>
          </a:xfrm>
        </p:spPr>
        <p:txBody>
          <a:bodyPr>
            <a:normAutofit fontScale="92500" lnSpcReduction="20000"/>
          </a:bodyPr>
          <a:lstStyle/>
          <a:p>
            <a:pPr marL="0" indent="0" fontAlgn="t">
              <a:buNone/>
            </a:pPr>
            <a:r>
              <a:rPr lang="en-GB" dirty="0" smtClean="0"/>
              <a:t>There can hardly be a person on earth that has not yet heard of Coronavirus.  At Epilepsy South Africa we’ve received several enquiries about the impact of the pandemic on persons with epilepsy.</a:t>
            </a:r>
          </a:p>
          <a:p>
            <a:pPr marL="0" indent="0" fontAlgn="t">
              <a:buNone/>
            </a:pPr>
            <a:endParaRPr lang="en-GB" dirty="0"/>
          </a:p>
          <a:p>
            <a:pPr marL="0" indent="0" fontAlgn="t">
              <a:buNone/>
            </a:pPr>
            <a:r>
              <a:rPr lang="en-GB" dirty="0" smtClean="0"/>
              <a:t>We will thus interrupt our series of posts on human rights to provide information for persons with epilepsy about the pandemic.</a:t>
            </a:r>
          </a:p>
          <a:p>
            <a:pPr marL="0" indent="0" fontAlgn="t">
              <a:buNone/>
            </a:pPr>
            <a:endParaRPr lang="en-GB" dirty="0"/>
          </a:p>
          <a:p>
            <a:pPr marL="0" indent="0" fontAlgn="t">
              <a:buNone/>
            </a:pPr>
            <a:r>
              <a:rPr lang="en-GB" dirty="0" smtClean="0"/>
              <a:t>This information is based on a factsheet created by Dr </a:t>
            </a:r>
            <a:r>
              <a:rPr lang="en-GB" dirty="0"/>
              <a:t>Simona </a:t>
            </a:r>
            <a:r>
              <a:rPr lang="en-GB" dirty="0" err="1" smtClean="0"/>
              <a:t>Balestrini</a:t>
            </a:r>
            <a:r>
              <a:rPr lang="en-GB" dirty="0" smtClean="0"/>
              <a:t>, the </a:t>
            </a:r>
            <a:r>
              <a:rPr lang="en-GB" dirty="0"/>
              <a:t>Muir Maxwell Research Fellow at the Epilepsy </a:t>
            </a:r>
            <a:r>
              <a:rPr lang="en-GB" dirty="0" smtClean="0"/>
              <a:t>Society in the United Kingdom.</a:t>
            </a:r>
          </a:p>
        </p:txBody>
      </p:sp>
      <p:sp>
        <p:nvSpPr>
          <p:cNvPr id="6" name="Title 1"/>
          <p:cNvSpPr>
            <a:spLocks noGrp="1"/>
          </p:cNvSpPr>
          <p:nvPr>
            <p:ph type="title"/>
          </p:nvPr>
        </p:nvSpPr>
        <p:spPr>
          <a:xfrm>
            <a:off x="457200" y="274638"/>
            <a:ext cx="8229600" cy="715962"/>
          </a:xfrm>
        </p:spPr>
        <p:txBody>
          <a:bodyPr>
            <a:normAutofit fontScale="90000"/>
          </a:bodyPr>
          <a:lstStyle/>
          <a:p>
            <a:r>
              <a:rPr lang="en-US" dirty="0" smtClean="0"/>
              <a:t>WEDNESDAY</a:t>
            </a:r>
            <a:r>
              <a:rPr lang="en-US" dirty="0"/>
              <a:t>, </a:t>
            </a:r>
            <a:r>
              <a:rPr lang="en-US" dirty="0" smtClean="0"/>
              <a:t>18 MAR 2020</a:t>
            </a:r>
            <a:endParaRPr lang="en-US" dirty="0"/>
          </a:p>
        </p:txBody>
      </p:sp>
    </p:spTree>
    <p:extLst>
      <p:ext uri="{BB962C8B-B14F-4D97-AF65-F5344CB8AC3E}">
        <p14:creationId xmlns:p14="http://schemas.microsoft.com/office/powerpoint/2010/main" val="356368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86400"/>
          </a:xfrm>
        </p:spPr>
        <p:txBody>
          <a:bodyPr>
            <a:normAutofit fontScale="92500"/>
          </a:bodyPr>
          <a:lstStyle/>
          <a:p>
            <a:pPr marL="0" indent="0" fontAlgn="base">
              <a:buNone/>
            </a:pPr>
            <a:r>
              <a:rPr lang="en-GB" dirty="0" smtClean="0"/>
              <a:t>If </a:t>
            </a:r>
            <a:r>
              <a:rPr lang="en-GB" dirty="0"/>
              <a:t>I </a:t>
            </a:r>
            <a:r>
              <a:rPr lang="en-GB" dirty="0" smtClean="0"/>
              <a:t>get COVID-19 </a:t>
            </a:r>
            <a:r>
              <a:rPr lang="en-GB" dirty="0"/>
              <a:t>do I need any specific treatment</a:t>
            </a:r>
            <a:r>
              <a:rPr lang="en-GB" dirty="0" smtClean="0"/>
              <a:t>?</a:t>
            </a:r>
          </a:p>
          <a:p>
            <a:pPr marL="0" indent="0" fontAlgn="base">
              <a:buNone/>
            </a:pPr>
            <a:endParaRPr lang="en-GB" dirty="0"/>
          </a:p>
          <a:p>
            <a:pPr marL="0" indent="0" fontAlgn="base">
              <a:buNone/>
            </a:pPr>
            <a:r>
              <a:rPr lang="en-GB" dirty="0" smtClean="0"/>
              <a:t>Many </a:t>
            </a:r>
            <a:r>
              <a:rPr lang="en-GB" dirty="0"/>
              <a:t>of your flu symptoms can be reduced with over the counter medications.  The doctors involved in treating you might recommend antivirals, antibiotics or other specific treatment.  Occasionally these may interact with your anti-epileptics, reducing their effectiveness or causing side effects.  Always </a:t>
            </a:r>
            <a:r>
              <a:rPr lang="en-GB" dirty="0" smtClean="0"/>
              <a:t>tell doctors </a:t>
            </a:r>
            <a:r>
              <a:rPr lang="en-GB" dirty="0"/>
              <a:t>treating you that you are taking anti-epileptic medications and ensure you know the dose and type of tablets you use</a:t>
            </a:r>
            <a:r>
              <a:rPr lang="en-GB" dirty="0" smtClean="0"/>
              <a:t>.</a:t>
            </a:r>
            <a:endParaRPr lang="en-GB" dirty="0"/>
          </a:p>
          <a:p>
            <a:pPr marL="0" indent="0" fontAlgn="base">
              <a:buNone/>
            </a:pPr>
            <a:endParaRPr lang="en-GB" dirty="0"/>
          </a:p>
        </p:txBody>
      </p:sp>
      <p:sp>
        <p:nvSpPr>
          <p:cNvPr id="6" name="Title 1"/>
          <p:cNvSpPr>
            <a:spLocks noGrp="1"/>
          </p:cNvSpPr>
          <p:nvPr>
            <p:ph type="title"/>
          </p:nvPr>
        </p:nvSpPr>
        <p:spPr>
          <a:xfrm>
            <a:off x="457200" y="274638"/>
            <a:ext cx="8229600" cy="715962"/>
          </a:xfrm>
        </p:spPr>
        <p:txBody>
          <a:bodyPr>
            <a:normAutofit fontScale="90000"/>
          </a:bodyPr>
          <a:lstStyle/>
          <a:p>
            <a:r>
              <a:rPr lang="en-US" dirty="0" smtClean="0"/>
              <a:t>FRIDAY</a:t>
            </a:r>
            <a:r>
              <a:rPr lang="en-US" dirty="0"/>
              <a:t>, </a:t>
            </a:r>
            <a:r>
              <a:rPr lang="en-US" dirty="0" smtClean="0"/>
              <a:t>27 MAR 2020</a:t>
            </a:r>
            <a:endParaRPr lang="en-US" dirty="0"/>
          </a:p>
        </p:txBody>
      </p:sp>
    </p:spTree>
    <p:extLst>
      <p:ext uri="{BB962C8B-B14F-4D97-AF65-F5344CB8AC3E}">
        <p14:creationId xmlns:p14="http://schemas.microsoft.com/office/powerpoint/2010/main" val="1425357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dirty="0" smtClean="0"/>
              <a:t>FRIDAY</a:t>
            </a:r>
            <a:r>
              <a:rPr lang="en-US" dirty="0"/>
              <a:t>, </a:t>
            </a:r>
            <a:r>
              <a:rPr lang="en-US" dirty="0" smtClean="0"/>
              <a:t>27 MAR 2020</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575" y="1676400"/>
            <a:ext cx="6038850" cy="440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9568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86400"/>
          </a:xfrm>
        </p:spPr>
        <p:txBody>
          <a:bodyPr>
            <a:normAutofit fontScale="77500" lnSpcReduction="20000"/>
          </a:bodyPr>
          <a:lstStyle/>
          <a:p>
            <a:pPr marL="0" indent="0" fontAlgn="base">
              <a:buNone/>
            </a:pPr>
            <a:r>
              <a:rPr lang="en-GB" dirty="0" smtClean="0"/>
              <a:t>Will </a:t>
            </a:r>
            <a:r>
              <a:rPr lang="en-GB" dirty="0"/>
              <a:t>the situation with coronavirus lead to shortages of my epilepsy medicine</a:t>
            </a:r>
            <a:r>
              <a:rPr lang="en-GB" dirty="0" smtClean="0"/>
              <a:t>?</a:t>
            </a:r>
          </a:p>
          <a:p>
            <a:pPr marL="0" indent="0" fontAlgn="base">
              <a:buNone/>
            </a:pPr>
            <a:endParaRPr lang="en-GB" dirty="0"/>
          </a:p>
          <a:p>
            <a:pPr marL="0" indent="0" fontAlgn="base">
              <a:buNone/>
            </a:pPr>
            <a:r>
              <a:rPr lang="en-GB" dirty="0"/>
              <a:t>The </a:t>
            </a:r>
            <a:r>
              <a:rPr lang="en-GB" dirty="0" smtClean="0"/>
              <a:t>South African Government and pharmaceutical companies are working to </a:t>
            </a:r>
            <a:r>
              <a:rPr lang="en-GB" dirty="0"/>
              <a:t>minimise any impact of coronavirus on drug supplies</a:t>
            </a:r>
            <a:r>
              <a:rPr lang="en-GB" dirty="0" smtClean="0"/>
              <a:t>.</a:t>
            </a:r>
          </a:p>
          <a:p>
            <a:pPr marL="0" indent="0" fontAlgn="base">
              <a:buNone/>
            </a:pPr>
            <a:endParaRPr lang="en-GB" dirty="0"/>
          </a:p>
          <a:p>
            <a:pPr marL="0" indent="0" fontAlgn="base">
              <a:buNone/>
            </a:pPr>
            <a:r>
              <a:rPr lang="en-GB" dirty="0" smtClean="0"/>
              <a:t>While there may be temporary </a:t>
            </a:r>
            <a:r>
              <a:rPr lang="en-GB" dirty="0"/>
              <a:t>disruptions to the supply </a:t>
            </a:r>
            <a:r>
              <a:rPr lang="en-GB" dirty="0" smtClean="0"/>
              <a:t>chain do </a:t>
            </a:r>
            <a:r>
              <a:rPr lang="en-GB" dirty="0"/>
              <a:t>not try to stockpile your medication in case you have to self-isolate. This could cause shortages of medications and put others at risk of a seizure. It is best to carry on as normal</a:t>
            </a:r>
            <a:r>
              <a:rPr lang="en-GB" dirty="0" smtClean="0"/>
              <a:t>.</a:t>
            </a:r>
          </a:p>
          <a:p>
            <a:pPr marL="0" indent="0" fontAlgn="base">
              <a:buNone/>
            </a:pPr>
            <a:endParaRPr lang="en-GB" dirty="0"/>
          </a:p>
          <a:p>
            <a:pPr marL="0" indent="0" fontAlgn="base">
              <a:buNone/>
            </a:pPr>
            <a:r>
              <a:rPr lang="en-GB" dirty="0" smtClean="0"/>
              <a:t>Discuss your concerns about the supply of medication with your doctor soonest and follow his/her advice.</a:t>
            </a:r>
            <a:endParaRPr lang="en-GB" dirty="0"/>
          </a:p>
          <a:p>
            <a:pPr marL="0" indent="0" fontAlgn="base">
              <a:buNone/>
            </a:pPr>
            <a:endParaRPr lang="en-GB" dirty="0"/>
          </a:p>
        </p:txBody>
      </p:sp>
      <p:sp>
        <p:nvSpPr>
          <p:cNvPr id="6" name="Title 1"/>
          <p:cNvSpPr>
            <a:spLocks noGrp="1"/>
          </p:cNvSpPr>
          <p:nvPr>
            <p:ph type="title"/>
          </p:nvPr>
        </p:nvSpPr>
        <p:spPr>
          <a:xfrm>
            <a:off x="457200" y="274638"/>
            <a:ext cx="8229600" cy="715962"/>
          </a:xfrm>
        </p:spPr>
        <p:txBody>
          <a:bodyPr>
            <a:normAutofit fontScale="90000"/>
          </a:bodyPr>
          <a:lstStyle/>
          <a:p>
            <a:r>
              <a:rPr lang="en-US" dirty="0" smtClean="0"/>
              <a:t>SATURDAY</a:t>
            </a:r>
            <a:r>
              <a:rPr lang="en-US" dirty="0"/>
              <a:t>, </a:t>
            </a:r>
            <a:r>
              <a:rPr lang="en-US" dirty="0" smtClean="0"/>
              <a:t>28 MAR 2020</a:t>
            </a:r>
            <a:endParaRPr lang="en-US" dirty="0"/>
          </a:p>
        </p:txBody>
      </p:sp>
    </p:spTree>
    <p:extLst>
      <p:ext uri="{BB962C8B-B14F-4D97-AF65-F5344CB8AC3E}">
        <p14:creationId xmlns:p14="http://schemas.microsoft.com/office/powerpoint/2010/main" val="3960295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dirty="0" smtClean="0"/>
              <a:t>SATURDAY</a:t>
            </a:r>
            <a:r>
              <a:rPr lang="en-US" dirty="0"/>
              <a:t>, </a:t>
            </a:r>
            <a:r>
              <a:rPr lang="en-US" dirty="0" smtClean="0"/>
              <a:t>28 MAR 2020</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8128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3700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86400"/>
          </a:xfrm>
        </p:spPr>
        <p:txBody>
          <a:bodyPr>
            <a:normAutofit fontScale="62500" lnSpcReduction="20000"/>
          </a:bodyPr>
          <a:lstStyle/>
          <a:p>
            <a:pPr marL="0" indent="0" fontAlgn="base">
              <a:buNone/>
            </a:pPr>
            <a:r>
              <a:rPr lang="en-GB" dirty="0" smtClean="0"/>
              <a:t>If </a:t>
            </a:r>
            <a:r>
              <a:rPr lang="en-GB" dirty="0"/>
              <a:t>I have to self-isolate how will I get my medicines</a:t>
            </a:r>
            <a:r>
              <a:rPr lang="en-GB" dirty="0" smtClean="0"/>
              <a:t>?</a:t>
            </a:r>
          </a:p>
          <a:p>
            <a:pPr marL="0" indent="0" fontAlgn="base">
              <a:buNone/>
            </a:pPr>
            <a:endParaRPr lang="en-GB" dirty="0"/>
          </a:p>
          <a:p>
            <a:pPr marL="0" indent="0" fontAlgn="base">
              <a:buNone/>
            </a:pPr>
            <a:r>
              <a:rPr lang="en-GB" dirty="0"/>
              <a:t>The </a:t>
            </a:r>
            <a:r>
              <a:rPr lang="en-GB" dirty="0" smtClean="0"/>
              <a:t>Department of Health in South Africa is </a:t>
            </a:r>
            <a:r>
              <a:rPr lang="en-GB" dirty="0"/>
              <a:t>currently advising people who may have been exposed to coronavirus to self-isolate. </a:t>
            </a:r>
            <a:r>
              <a:rPr lang="en-GB" dirty="0" smtClean="0"/>
              <a:t> Just </a:t>
            </a:r>
            <a:r>
              <a:rPr lang="en-GB" dirty="0"/>
              <a:t>in case you need to do </a:t>
            </a:r>
            <a:r>
              <a:rPr lang="en-GB" dirty="0" smtClean="0"/>
              <a:t>this </a:t>
            </a:r>
            <a:r>
              <a:rPr lang="en-GB" dirty="0"/>
              <a:t>you may wish to think now about how you would get your medicines. </a:t>
            </a:r>
            <a:r>
              <a:rPr lang="en-GB" dirty="0" smtClean="0"/>
              <a:t> This </a:t>
            </a:r>
            <a:r>
              <a:rPr lang="en-GB" dirty="0"/>
              <a:t>could be getting a friend or family member to collect your prescriptions for </a:t>
            </a:r>
            <a:r>
              <a:rPr lang="en-GB" dirty="0" smtClean="0"/>
              <a:t>you or making </a:t>
            </a:r>
            <a:r>
              <a:rPr lang="en-GB" dirty="0"/>
              <a:t>arrangements for your pharmacy to deliver your medicines to your home</a:t>
            </a:r>
            <a:r>
              <a:rPr lang="en-GB" dirty="0" smtClean="0"/>
              <a:t>.  You </a:t>
            </a:r>
            <a:r>
              <a:rPr lang="en-GB" dirty="0"/>
              <a:t>may wish to check with them now if they offer this </a:t>
            </a:r>
            <a:r>
              <a:rPr lang="en-GB" dirty="0" smtClean="0"/>
              <a:t>service </a:t>
            </a:r>
            <a:r>
              <a:rPr lang="en-GB" dirty="0"/>
              <a:t>and how to sign up to it. Most prescriptions are now signed, sent and processed electronically</a:t>
            </a:r>
            <a:r>
              <a:rPr lang="en-GB" dirty="0" smtClean="0"/>
              <a:t>.</a:t>
            </a:r>
          </a:p>
          <a:p>
            <a:pPr marL="0" indent="0" fontAlgn="base">
              <a:buNone/>
            </a:pPr>
            <a:endParaRPr lang="en-GB" dirty="0" smtClean="0"/>
          </a:p>
          <a:p>
            <a:pPr marL="0" indent="0" fontAlgn="base">
              <a:buNone/>
            </a:pPr>
            <a:r>
              <a:rPr lang="en-GB" dirty="0" smtClean="0"/>
              <a:t>Take </a:t>
            </a:r>
            <a:r>
              <a:rPr lang="en-GB" dirty="0"/>
              <a:t>your prescription to your pharmacy in plenty of time - up to seven days before you need your medication. </a:t>
            </a:r>
            <a:r>
              <a:rPr lang="en-GB" dirty="0" smtClean="0"/>
              <a:t> This </a:t>
            </a:r>
            <a:r>
              <a:rPr lang="en-GB" dirty="0"/>
              <a:t>will allow your pharmacist to call other pharmacies or suppliers if there are any delays in getting your medication. </a:t>
            </a:r>
            <a:r>
              <a:rPr lang="en-GB" dirty="0" smtClean="0"/>
              <a:t> Ordering </a:t>
            </a:r>
            <a:r>
              <a:rPr lang="en-GB" dirty="0"/>
              <a:t>your prescription in good time will also enable you to visit another pharmacy if your own pharmacy is temporarily closed due to the coronavirus</a:t>
            </a:r>
            <a:r>
              <a:rPr lang="en-GB" dirty="0" smtClean="0"/>
              <a:t>.</a:t>
            </a:r>
          </a:p>
          <a:p>
            <a:pPr marL="0" indent="0" fontAlgn="base">
              <a:buNone/>
            </a:pPr>
            <a:endParaRPr lang="en-GB" dirty="0"/>
          </a:p>
          <a:p>
            <a:pPr marL="0" indent="0" fontAlgn="base">
              <a:buNone/>
            </a:pPr>
            <a:r>
              <a:rPr lang="en-GB" dirty="0" smtClean="0"/>
              <a:t>Self-isolation is seldom longer than 14 days.  Simply ensure that you have a supply of medication for this period.</a:t>
            </a:r>
            <a:endParaRPr lang="en-GB" dirty="0"/>
          </a:p>
          <a:p>
            <a:pPr marL="0" indent="0" fontAlgn="base">
              <a:buNone/>
            </a:pPr>
            <a:endParaRPr lang="en-GB" dirty="0"/>
          </a:p>
        </p:txBody>
      </p:sp>
      <p:sp>
        <p:nvSpPr>
          <p:cNvPr id="6" name="Title 1"/>
          <p:cNvSpPr>
            <a:spLocks noGrp="1"/>
          </p:cNvSpPr>
          <p:nvPr>
            <p:ph type="title"/>
          </p:nvPr>
        </p:nvSpPr>
        <p:spPr>
          <a:xfrm>
            <a:off x="457200" y="274638"/>
            <a:ext cx="8229600" cy="715962"/>
          </a:xfrm>
        </p:spPr>
        <p:txBody>
          <a:bodyPr>
            <a:normAutofit fontScale="90000"/>
          </a:bodyPr>
          <a:lstStyle/>
          <a:p>
            <a:r>
              <a:rPr lang="en-US" dirty="0" smtClean="0"/>
              <a:t>SUNDAY</a:t>
            </a:r>
            <a:r>
              <a:rPr lang="en-US" dirty="0"/>
              <a:t>, </a:t>
            </a:r>
            <a:r>
              <a:rPr lang="en-US" dirty="0" smtClean="0"/>
              <a:t>29 MAR 2020</a:t>
            </a:r>
            <a:endParaRPr lang="en-US" dirty="0"/>
          </a:p>
        </p:txBody>
      </p:sp>
    </p:spTree>
    <p:extLst>
      <p:ext uri="{BB962C8B-B14F-4D97-AF65-F5344CB8AC3E}">
        <p14:creationId xmlns:p14="http://schemas.microsoft.com/office/powerpoint/2010/main" val="739751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981200"/>
            <a:ext cx="2362200" cy="2468562"/>
          </a:xfrm>
        </p:spPr>
        <p:txBody>
          <a:bodyPr>
            <a:normAutofit/>
          </a:bodyPr>
          <a:lstStyle/>
          <a:p>
            <a:r>
              <a:rPr lang="en-US" dirty="0" smtClean="0"/>
              <a:t>SUNDAY</a:t>
            </a:r>
            <a:r>
              <a:rPr lang="en-US" dirty="0"/>
              <a:t>, </a:t>
            </a:r>
            <a:r>
              <a:rPr lang="en-US" dirty="0" smtClean="0"/>
              <a:t>29 MAR 2020</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533400"/>
            <a:ext cx="6092106" cy="593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089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dirty="0" smtClean="0"/>
              <a:t>WEDNESDAY</a:t>
            </a:r>
            <a:r>
              <a:rPr lang="en-US" dirty="0"/>
              <a:t>, </a:t>
            </a:r>
            <a:r>
              <a:rPr lang="en-US" dirty="0" smtClean="0"/>
              <a:t>18 MAR 2020</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1752600"/>
            <a:ext cx="7715250" cy="433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2760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86400"/>
          </a:xfrm>
        </p:spPr>
        <p:txBody>
          <a:bodyPr>
            <a:normAutofit fontScale="55000" lnSpcReduction="20000"/>
          </a:bodyPr>
          <a:lstStyle/>
          <a:p>
            <a:pPr marL="0" indent="0">
              <a:buNone/>
            </a:pPr>
            <a:r>
              <a:rPr lang="en-GB" dirty="0" smtClean="0"/>
              <a:t>According to the World Health Organisation (WHO) Coronaviruses </a:t>
            </a:r>
            <a:r>
              <a:rPr lang="en-GB" dirty="0"/>
              <a:t>(</a:t>
            </a:r>
            <a:r>
              <a:rPr lang="en-GB" dirty="0" err="1"/>
              <a:t>CoV</a:t>
            </a:r>
            <a:r>
              <a:rPr lang="en-GB" dirty="0"/>
              <a:t>) are a large family of viruses that cause illness ranging from the common cold to more severe diseases such as Middle East Respiratory Syndrome (MERS-</a:t>
            </a:r>
            <a:r>
              <a:rPr lang="en-GB" dirty="0" err="1"/>
              <a:t>CoV</a:t>
            </a:r>
            <a:r>
              <a:rPr lang="en-GB" dirty="0"/>
              <a:t>) and Severe Acute Respiratory Syndrome (SARS-</a:t>
            </a:r>
            <a:r>
              <a:rPr lang="en-GB" dirty="0" err="1"/>
              <a:t>CoV</a:t>
            </a:r>
            <a:r>
              <a:rPr lang="en-GB" dirty="0" smtClean="0"/>
              <a:t>).</a:t>
            </a:r>
          </a:p>
          <a:p>
            <a:pPr marL="0" indent="0">
              <a:buNone/>
            </a:pPr>
            <a:endParaRPr lang="en-GB" dirty="0"/>
          </a:p>
          <a:p>
            <a:pPr marL="0" indent="0">
              <a:buNone/>
            </a:pPr>
            <a:r>
              <a:rPr lang="en-GB" dirty="0" smtClean="0"/>
              <a:t>Coronaviruses </a:t>
            </a:r>
            <a:r>
              <a:rPr lang="en-GB" dirty="0"/>
              <a:t>are zoonotic, meaning they are transmitted between animals and people.  Detailed investigations found that SARS-</a:t>
            </a:r>
            <a:r>
              <a:rPr lang="en-GB" dirty="0" err="1"/>
              <a:t>CoV</a:t>
            </a:r>
            <a:r>
              <a:rPr lang="en-GB" dirty="0"/>
              <a:t> was transmitted from civet cats to humans and MERS-</a:t>
            </a:r>
            <a:r>
              <a:rPr lang="en-GB" dirty="0" err="1"/>
              <a:t>CoV</a:t>
            </a:r>
            <a:r>
              <a:rPr lang="en-GB" dirty="0"/>
              <a:t> from dromedary camels to humans. </a:t>
            </a:r>
            <a:r>
              <a:rPr lang="en-GB" dirty="0" smtClean="0"/>
              <a:t> Several </a:t>
            </a:r>
            <a:r>
              <a:rPr lang="en-GB" dirty="0"/>
              <a:t>known coronaviruses are circulating in animals that have not yet infected humans. </a:t>
            </a:r>
          </a:p>
          <a:p>
            <a:pPr marL="0" indent="0">
              <a:buNone/>
            </a:pPr>
            <a:endParaRPr lang="en-ZA" dirty="0" smtClean="0"/>
          </a:p>
          <a:p>
            <a:pPr marL="0" indent="0">
              <a:buNone/>
            </a:pPr>
            <a:r>
              <a:rPr lang="en-GB" dirty="0"/>
              <a:t>COVID-19 is a new strain that was discovered in 2019 and has not been previously identified in humans</a:t>
            </a:r>
            <a:r>
              <a:rPr lang="en-GB" dirty="0" smtClean="0"/>
              <a:t>.</a:t>
            </a:r>
            <a:endParaRPr lang="en-ZA" dirty="0"/>
          </a:p>
          <a:p>
            <a:pPr marL="0" indent="0">
              <a:buNone/>
            </a:pPr>
            <a:endParaRPr lang="en-ZA" dirty="0" smtClean="0"/>
          </a:p>
          <a:p>
            <a:pPr marL="0" indent="0">
              <a:buNone/>
            </a:pPr>
            <a:r>
              <a:rPr lang="en-GB" dirty="0"/>
              <a:t>Common signs of infection include respiratory symptoms, fever, cough, shortness of breath and breathing difficulties. </a:t>
            </a:r>
            <a:r>
              <a:rPr lang="en-GB" dirty="0" smtClean="0"/>
              <a:t> In </a:t>
            </a:r>
            <a:r>
              <a:rPr lang="en-GB" dirty="0"/>
              <a:t>more severe cases, infection can cause pneumonia, severe acute respiratory syndrome, kidney failure and even death</a:t>
            </a:r>
            <a:r>
              <a:rPr lang="en-GB" dirty="0" smtClean="0"/>
              <a:t>.</a:t>
            </a:r>
          </a:p>
          <a:p>
            <a:pPr marL="0" indent="0">
              <a:buNone/>
            </a:pPr>
            <a:endParaRPr lang="en-GB" dirty="0"/>
          </a:p>
          <a:p>
            <a:pPr marL="0" indent="0">
              <a:buNone/>
            </a:pPr>
            <a:r>
              <a:rPr lang="en-GB" dirty="0"/>
              <a:t>Standard recommendations to prevent infection spread include regular hand washing, covering mouth and nose when coughing and sneezing, thoroughly cooking meat and eggs. </a:t>
            </a:r>
            <a:r>
              <a:rPr lang="en-GB" dirty="0" smtClean="0"/>
              <a:t> Avoid </a:t>
            </a:r>
            <a:r>
              <a:rPr lang="en-GB" dirty="0"/>
              <a:t>close contact with anyone showing symptoms of respiratory illness such as coughing and sneezing.</a:t>
            </a:r>
          </a:p>
          <a:p>
            <a:pPr marL="0" indent="0">
              <a:buNone/>
            </a:pPr>
            <a:endParaRPr lang="en-GB" dirty="0"/>
          </a:p>
        </p:txBody>
      </p:sp>
      <p:sp>
        <p:nvSpPr>
          <p:cNvPr id="6" name="Title 1"/>
          <p:cNvSpPr>
            <a:spLocks noGrp="1"/>
          </p:cNvSpPr>
          <p:nvPr>
            <p:ph type="title"/>
          </p:nvPr>
        </p:nvSpPr>
        <p:spPr>
          <a:xfrm>
            <a:off x="457200" y="274638"/>
            <a:ext cx="8229600" cy="715962"/>
          </a:xfrm>
        </p:spPr>
        <p:txBody>
          <a:bodyPr>
            <a:normAutofit fontScale="90000"/>
          </a:bodyPr>
          <a:lstStyle/>
          <a:p>
            <a:r>
              <a:rPr lang="en-US" dirty="0" smtClean="0"/>
              <a:t>THURSDAY</a:t>
            </a:r>
            <a:r>
              <a:rPr lang="en-US" dirty="0"/>
              <a:t>, </a:t>
            </a:r>
            <a:r>
              <a:rPr lang="en-US" dirty="0" smtClean="0"/>
              <a:t>19 MAR 2020</a:t>
            </a:r>
            <a:endParaRPr lang="en-US" dirty="0"/>
          </a:p>
        </p:txBody>
      </p:sp>
    </p:spTree>
    <p:extLst>
      <p:ext uri="{BB962C8B-B14F-4D97-AF65-F5344CB8AC3E}">
        <p14:creationId xmlns:p14="http://schemas.microsoft.com/office/powerpoint/2010/main" val="3614879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dirty="0" smtClean="0"/>
              <a:t>THURSDAY</a:t>
            </a:r>
            <a:r>
              <a:rPr lang="en-US" dirty="0"/>
              <a:t>, </a:t>
            </a:r>
            <a:r>
              <a:rPr lang="en-US" dirty="0" smtClean="0"/>
              <a:t>19 MAR 2020</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76400"/>
            <a:ext cx="7986432" cy="4177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1672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86400"/>
          </a:xfrm>
        </p:spPr>
        <p:txBody>
          <a:bodyPr>
            <a:normAutofit/>
          </a:bodyPr>
          <a:lstStyle/>
          <a:p>
            <a:pPr marL="0" indent="0" fontAlgn="base">
              <a:buNone/>
            </a:pPr>
            <a:r>
              <a:rPr lang="en-GB" dirty="0" smtClean="0"/>
              <a:t>Do persons with epilepsy have </a:t>
            </a:r>
            <a:r>
              <a:rPr lang="en-GB" dirty="0"/>
              <a:t>a higher risk to get the </a:t>
            </a:r>
            <a:r>
              <a:rPr lang="en-GB" dirty="0" smtClean="0"/>
              <a:t>coronavirus?</a:t>
            </a:r>
            <a:endParaRPr lang="en-GB" dirty="0"/>
          </a:p>
          <a:p>
            <a:pPr marL="0" indent="0" fontAlgn="base">
              <a:buNone/>
            </a:pPr>
            <a:endParaRPr lang="en-GB" dirty="0" smtClean="0"/>
          </a:p>
          <a:p>
            <a:pPr marL="0" indent="0" fontAlgn="base">
              <a:buNone/>
            </a:pPr>
            <a:r>
              <a:rPr lang="en-GB" dirty="0" smtClean="0"/>
              <a:t>There </a:t>
            </a:r>
            <a:r>
              <a:rPr lang="en-GB" dirty="0"/>
              <a:t>is no evidence of increased risk of coronavirus infection in people with epilepsy compared to the general population. </a:t>
            </a:r>
            <a:r>
              <a:rPr lang="en-GB" dirty="0" smtClean="0"/>
              <a:t> The </a:t>
            </a:r>
            <a:r>
              <a:rPr lang="en-GB" dirty="0"/>
              <a:t>risk is increased in people with weakened immune systems, older </a:t>
            </a:r>
            <a:r>
              <a:rPr lang="en-GB" dirty="0" smtClean="0"/>
              <a:t>people </a:t>
            </a:r>
            <a:r>
              <a:rPr lang="en-GB" dirty="0"/>
              <a:t>and those with long-term conditions like diabetes, cancer and chronic lung disease</a:t>
            </a:r>
            <a:r>
              <a:rPr lang="en-GB" dirty="0" smtClean="0"/>
              <a:t>.</a:t>
            </a:r>
            <a:endParaRPr lang="en-GB" dirty="0"/>
          </a:p>
        </p:txBody>
      </p:sp>
      <p:sp>
        <p:nvSpPr>
          <p:cNvPr id="6" name="Title 1"/>
          <p:cNvSpPr>
            <a:spLocks noGrp="1"/>
          </p:cNvSpPr>
          <p:nvPr>
            <p:ph type="title"/>
          </p:nvPr>
        </p:nvSpPr>
        <p:spPr>
          <a:xfrm>
            <a:off x="457200" y="274638"/>
            <a:ext cx="8229600" cy="715962"/>
          </a:xfrm>
        </p:spPr>
        <p:txBody>
          <a:bodyPr>
            <a:normAutofit fontScale="90000"/>
          </a:bodyPr>
          <a:lstStyle/>
          <a:p>
            <a:r>
              <a:rPr lang="en-US" dirty="0" smtClean="0"/>
              <a:t>FRIDAY</a:t>
            </a:r>
            <a:r>
              <a:rPr lang="en-US" dirty="0"/>
              <a:t>, </a:t>
            </a:r>
            <a:r>
              <a:rPr lang="en-US" dirty="0" smtClean="0"/>
              <a:t>20 MAR 2020</a:t>
            </a:r>
            <a:endParaRPr lang="en-US" dirty="0"/>
          </a:p>
        </p:txBody>
      </p:sp>
    </p:spTree>
    <p:extLst>
      <p:ext uri="{BB962C8B-B14F-4D97-AF65-F5344CB8AC3E}">
        <p14:creationId xmlns:p14="http://schemas.microsoft.com/office/powerpoint/2010/main" val="1897853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dirty="0" smtClean="0"/>
              <a:t>FRIDAY</a:t>
            </a:r>
            <a:r>
              <a:rPr lang="en-US" dirty="0"/>
              <a:t>, </a:t>
            </a:r>
            <a:r>
              <a:rPr lang="en-US" dirty="0" smtClean="0"/>
              <a:t>20 MAR 2020</a:t>
            </a:r>
            <a:endParaRPr lang="en-US" dirty="0"/>
          </a:p>
        </p:txBody>
      </p:sp>
      <p:pic>
        <p:nvPicPr>
          <p:cNvPr id="3074" name="Picture 2" descr="Image result for weak immune 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295400"/>
            <a:ext cx="52578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842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86400"/>
          </a:xfrm>
        </p:spPr>
        <p:txBody>
          <a:bodyPr>
            <a:normAutofit fontScale="92500" lnSpcReduction="20000"/>
          </a:bodyPr>
          <a:lstStyle/>
          <a:p>
            <a:pPr marL="0" indent="0" fontAlgn="base">
              <a:buNone/>
            </a:pPr>
            <a:r>
              <a:rPr lang="en-GB" dirty="0" smtClean="0"/>
              <a:t>Do </a:t>
            </a:r>
            <a:r>
              <a:rPr lang="en-GB" dirty="0"/>
              <a:t>people with epilepsy have a weakened immune system</a:t>
            </a:r>
            <a:r>
              <a:rPr lang="en-GB" dirty="0" smtClean="0"/>
              <a:t>?</a:t>
            </a:r>
          </a:p>
          <a:p>
            <a:pPr marL="0" indent="0" fontAlgn="base">
              <a:buNone/>
            </a:pPr>
            <a:endParaRPr lang="en-GB" dirty="0"/>
          </a:p>
          <a:p>
            <a:pPr marL="0" indent="0" fontAlgn="base">
              <a:buNone/>
            </a:pPr>
            <a:r>
              <a:rPr lang="en-GB" dirty="0"/>
              <a:t>There is no evidence that people with epilepsy have a weakened immune </a:t>
            </a:r>
            <a:r>
              <a:rPr lang="en-GB" dirty="0" smtClean="0"/>
              <a:t>system.  They </a:t>
            </a:r>
            <a:r>
              <a:rPr lang="en-GB" dirty="0"/>
              <a:t>should </a:t>
            </a:r>
            <a:r>
              <a:rPr lang="en-GB" dirty="0" smtClean="0"/>
              <a:t>thus not </a:t>
            </a:r>
            <a:r>
              <a:rPr lang="en-GB" dirty="0"/>
              <a:t>be considered ‘immunocompromised’ or to have an ‘immune deficiency</a:t>
            </a:r>
            <a:r>
              <a:rPr lang="en-GB" dirty="0" smtClean="0"/>
              <a:t>’.</a:t>
            </a:r>
          </a:p>
          <a:p>
            <a:pPr marL="0" indent="0" fontAlgn="base">
              <a:buNone/>
            </a:pPr>
            <a:endParaRPr lang="en-GB" dirty="0"/>
          </a:p>
          <a:p>
            <a:pPr marL="0" indent="0" fontAlgn="base">
              <a:buNone/>
            </a:pPr>
            <a:r>
              <a:rPr lang="en-GB" dirty="0" smtClean="0"/>
              <a:t>Obviously</a:t>
            </a:r>
            <a:r>
              <a:rPr lang="en-GB" dirty="0"/>
              <a:t>, there are individual </a:t>
            </a:r>
            <a:r>
              <a:rPr lang="en-GB" dirty="0" smtClean="0"/>
              <a:t>differences.  For example, some </a:t>
            </a:r>
            <a:r>
              <a:rPr lang="en-GB" dirty="0"/>
              <a:t>people with epilepsy might have a weakened immune system due </a:t>
            </a:r>
            <a:r>
              <a:rPr lang="en-GB" dirty="0" smtClean="0"/>
              <a:t>to other </a:t>
            </a:r>
            <a:r>
              <a:rPr lang="en-GB" dirty="0"/>
              <a:t>health conditions </a:t>
            </a:r>
            <a:r>
              <a:rPr lang="en-GB" dirty="0" smtClean="0"/>
              <a:t>they may have and </a:t>
            </a:r>
            <a:r>
              <a:rPr lang="en-GB" dirty="0"/>
              <a:t>associated immunosuppressive treatment.</a:t>
            </a:r>
          </a:p>
          <a:p>
            <a:pPr marL="0" indent="0" fontAlgn="base">
              <a:buNone/>
            </a:pPr>
            <a:endParaRPr lang="en-GB" dirty="0"/>
          </a:p>
        </p:txBody>
      </p:sp>
      <p:sp>
        <p:nvSpPr>
          <p:cNvPr id="6" name="Title 1"/>
          <p:cNvSpPr>
            <a:spLocks noGrp="1"/>
          </p:cNvSpPr>
          <p:nvPr>
            <p:ph type="title"/>
          </p:nvPr>
        </p:nvSpPr>
        <p:spPr>
          <a:xfrm>
            <a:off x="457200" y="274638"/>
            <a:ext cx="8229600" cy="715962"/>
          </a:xfrm>
        </p:spPr>
        <p:txBody>
          <a:bodyPr>
            <a:normAutofit fontScale="90000"/>
          </a:bodyPr>
          <a:lstStyle/>
          <a:p>
            <a:r>
              <a:rPr lang="en-US" dirty="0" smtClean="0"/>
              <a:t>SATURDAY</a:t>
            </a:r>
            <a:r>
              <a:rPr lang="en-US" dirty="0"/>
              <a:t>, </a:t>
            </a:r>
            <a:r>
              <a:rPr lang="en-US" dirty="0" smtClean="0"/>
              <a:t>21 MAR 2020</a:t>
            </a:r>
            <a:endParaRPr lang="en-US" dirty="0"/>
          </a:p>
        </p:txBody>
      </p:sp>
    </p:spTree>
    <p:extLst>
      <p:ext uri="{BB962C8B-B14F-4D97-AF65-F5344CB8AC3E}">
        <p14:creationId xmlns:p14="http://schemas.microsoft.com/office/powerpoint/2010/main" val="4041521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dirty="0" smtClean="0"/>
              <a:t>SATURDAY</a:t>
            </a:r>
            <a:r>
              <a:rPr lang="en-US" dirty="0"/>
              <a:t>, </a:t>
            </a:r>
            <a:r>
              <a:rPr lang="en-US" dirty="0" smtClean="0"/>
              <a:t>21 MAR 2020</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447800"/>
            <a:ext cx="6858000" cy="4593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46413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38959</TotalTime>
  <Words>995</Words>
  <Application>Microsoft Office PowerPoint</Application>
  <PresentationFormat>On-screen Show (4:3)</PresentationFormat>
  <Paragraphs>88</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WEDNESDAY, 18 MAR 2020</vt:lpstr>
      <vt:lpstr>WEDNESDAY, 18 MAR 2020</vt:lpstr>
      <vt:lpstr>THURSDAY, 19 MAR 2020</vt:lpstr>
      <vt:lpstr>THURSDAY, 19 MAR 2020</vt:lpstr>
      <vt:lpstr>FRIDAY, 20 MAR 2020</vt:lpstr>
      <vt:lpstr>FRIDAY, 20 MAR 2020</vt:lpstr>
      <vt:lpstr>SATURDAY, 21 MAR 2020</vt:lpstr>
      <vt:lpstr>SATURDAY, 21 MAR 2020</vt:lpstr>
      <vt:lpstr>SUNDAY, 22 MAR 2020</vt:lpstr>
      <vt:lpstr>SUNDAY, 22 MAR 2020</vt:lpstr>
      <vt:lpstr>MONDAY, 23 MAR 2020 (a)</vt:lpstr>
      <vt:lpstr>MONDAY, 23 MAR 2020 (a)</vt:lpstr>
      <vt:lpstr>TUESDAY, 24 MAR 2020 (a)</vt:lpstr>
      <vt:lpstr>TUESDAY, 24 MAR 2020 (a)</vt:lpstr>
      <vt:lpstr>WEDNESDAY, 25 MAR 2020 (a)</vt:lpstr>
      <vt:lpstr>WEDNESDAY, 25 MAR 2020 (a)</vt:lpstr>
      <vt:lpstr>THURSDAY, 26 MAR 2020 (a)</vt:lpstr>
      <vt:lpstr>THURSDAY, 26 MAR 2020 (a)</vt:lpstr>
      <vt:lpstr>FRIDAY, 27 MAR 2020</vt:lpstr>
      <vt:lpstr>FRIDAY, 27 MAR 2020</vt:lpstr>
      <vt:lpstr>SATURDAY, 28 MAR 2020</vt:lpstr>
      <vt:lpstr>SATURDAY, 28 MAR 2020</vt:lpstr>
      <vt:lpstr>SUNDAY, 29 MAR 2020</vt:lpstr>
      <vt:lpstr>SUNDAY, 29 MAR 2020</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50TH ANNIVERSARY</dc:title>
  <dc:creator>Marina</dc:creator>
  <cp:lastModifiedBy>Marina Clarke</cp:lastModifiedBy>
  <cp:revision>1742</cp:revision>
  <dcterms:created xsi:type="dcterms:W3CDTF">2017-09-27T10:23:39Z</dcterms:created>
  <dcterms:modified xsi:type="dcterms:W3CDTF">2020-03-20T10:25:19Z</dcterms:modified>
</cp:coreProperties>
</file>